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9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4" r:id="rId15"/>
    <p:sldId id="295" r:id="rId16"/>
    <p:sldId id="296" r:id="rId17"/>
    <p:sldId id="297" r:id="rId18"/>
    <p:sldId id="298" r:id="rId19"/>
    <p:sldId id="291" r:id="rId20"/>
    <p:sldId id="292" r:id="rId21"/>
    <p:sldId id="293" r:id="rId22"/>
  </p:sldIdLst>
  <p:sldSz cx="12192000" cy="6858000"/>
  <p:notesSz cx="6807200" cy="9939338"/>
  <p:custDataLst>
    <p:tags r:id="rId2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05/02/2026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10" y="1335848"/>
            <a:ext cx="6236661" cy="1102457"/>
          </a:xfrm>
        </p:spPr>
        <p:txBody>
          <a:bodyPr>
            <a:normAutofit/>
          </a:bodyPr>
          <a:lstStyle/>
          <a:p>
            <a:r>
              <a:rPr lang="fr-FR" sz="2400" dirty="0"/>
              <a:t>Micrographies matières premières :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Cuivre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– 02/02/2026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F8947A-96AA-49F4-4406-ACDA414FCF29}"/>
              </a:ext>
            </a:extLst>
          </p:cNvPr>
          <p:cNvSpPr txBox="1"/>
          <p:nvPr/>
        </p:nvSpPr>
        <p:spPr>
          <a:xfrm>
            <a:off x="121411" y="2774825"/>
            <a:ext cx="5689729" cy="21852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CHL 8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6600001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FF2C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6600013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léger GGP FFL2 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RS006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moyen GGP CHM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6600006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moyen GGP CHM17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6600204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électrolytique lourd GGP NAGF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6600206</a:t>
            </a:r>
          </a:p>
          <a:p>
            <a:pPr marL="342900" indent="-342900">
              <a:buFontTx/>
              <a:buChar char="-"/>
            </a:pPr>
            <a:r>
              <a:rPr lang="fr-FR" sz="1400" dirty="0">
                <a:solidFill>
                  <a:srgbClr val="0070C0"/>
                </a:solidFill>
              </a:rPr>
              <a:t>Cuivre lamellaire MP 10160		</a:t>
            </a:r>
            <a:r>
              <a:rPr lang="fr-FR" sz="1400" dirty="0" err="1">
                <a:solidFill>
                  <a:srgbClr val="0070C0"/>
                </a:solidFill>
              </a:rPr>
              <a:t>ref</a:t>
            </a:r>
            <a:r>
              <a:rPr lang="fr-FR" sz="1400" dirty="0">
                <a:solidFill>
                  <a:srgbClr val="0070C0"/>
                </a:solidFill>
              </a:rPr>
              <a:t> 6600615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37D5-14AA-7001-B79C-484F6D0C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26B2703-89B8-69BB-A8D2-97B3F4405E18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E1C209-923F-83BD-F61E-F42C70413F37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moyen CHM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6600006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1E70CE-A9D2-FE03-36CC-2CDD8DDC6E53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AB302A9-495D-3F3B-4B85-466277198D4A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or, plein air, sol, nature&#10;&#10;Description générée automatiquement">
            <a:extLst>
              <a:ext uri="{FF2B5EF4-FFF2-40B4-BE49-F238E27FC236}">
                <a16:creationId xmlns:a16="http://schemas.microsoft.com/office/drawing/2014/main" id="{B664A5A4-B954-2668-6389-D8DB3C46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5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, plein air, gravier&#10;&#10;Description générée automatiquement">
            <a:extLst>
              <a:ext uri="{FF2B5EF4-FFF2-40B4-BE49-F238E27FC236}">
                <a16:creationId xmlns:a16="http://schemas.microsoft.com/office/drawing/2014/main" id="{BEAB0A16-6950-3BFB-3C9C-39E140E22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5" y="269296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sol, plein air, nature&#10;&#10;Description générée automatiquement">
            <a:extLst>
              <a:ext uri="{FF2B5EF4-FFF2-40B4-BE49-F238E27FC236}">
                <a16:creationId xmlns:a16="http://schemas.microsoft.com/office/drawing/2014/main" id="{74D217AC-11B2-6FA4-C022-6E0D9947F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3639312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sol, plein air, gravier&#10;&#10;Description générée automatiquement">
            <a:extLst>
              <a:ext uri="{FF2B5EF4-FFF2-40B4-BE49-F238E27FC236}">
                <a16:creationId xmlns:a16="http://schemas.microsoft.com/office/drawing/2014/main" id="{1409B71F-85E4-AA18-F697-F09551CC6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269296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FC73-147E-9E91-4284-D9C1D57DD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50EC04D-C493-7DC4-4CEE-F1A492705AFE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85C488-6B63-8785-E988-472682264ECC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moyen CHM17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6600204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FB830C-150F-CA3C-3997-B47951AE0961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1 grossissement  : x 100 ( échelle 100µm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moyen.</a:t>
            </a:r>
          </a:p>
          <a:p>
            <a:r>
              <a:rPr lang="en-US" dirty="0"/>
              <a:t>Grains &lt; 100µm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 ( maxi 150 µm ).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19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C24D0-4D7E-5316-90F9-4DFBE8D8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E6638EB-6ACB-44EE-A299-FBE4563EF48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E9D50B-9B57-448A-69D4-8F75806DA4FD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moyen CHM 17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1086A7-C03B-1885-5B7F-6A66FC5537EA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E06F08-2582-A222-E336-BF177165514B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C0B8AC3A-4BD4-2734-8942-9C153AA2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28" y="274043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gravier, plein air&#10;&#10;Description générée automatiquement">
            <a:extLst>
              <a:ext uri="{FF2B5EF4-FFF2-40B4-BE49-F238E27FC236}">
                <a16:creationId xmlns:a16="http://schemas.microsoft.com/office/drawing/2014/main" id="{13B82C53-B9F5-1F89-F34A-B0EA4C67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28" y="3620194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sol, gravier, plein air, Galet&#10;&#10;Description générée automatiquement">
            <a:extLst>
              <a:ext uri="{FF2B5EF4-FFF2-40B4-BE49-F238E27FC236}">
                <a16:creationId xmlns:a16="http://schemas.microsoft.com/office/drawing/2014/main" id="{514FB640-A24C-6A99-3CD1-72C49309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270537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186D-7270-FCDA-E3F7-0FB17855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6630052-A2B5-A231-D921-3E97F795F3D8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FBA53C-2122-BB83-BC86-6F08A4569CBA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lourd NAGF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6600207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92D7B0-F155-5054-8EA5-89B395F79153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2 grossissements  : x 50 ( échelle 50µm ) - x 100 ( échelle 100µm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lourd</a:t>
            </a:r>
            <a:r>
              <a:rPr lang="en-US" dirty="0"/>
              <a:t>.</a:t>
            </a:r>
          </a:p>
          <a:p>
            <a:r>
              <a:rPr lang="en-US" dirty="0"/>
              <a:t>Grains avec grosses </a:t>
            </a:r>
            <a:r>
              <a:rPr lang="en-US" dirty="0" err="1"/>
              <a:t>arborescences</a:t>
            </a:r>
            <a:r>
              <a:rPr lang="en-US" dirty="0"/>
              <a:t>, </a:t>
            </a:r>
            <a:r>
              <a:rPr lang="en-US" dirty="0" err="1"/>
              <a:t>jusque</a:t>
            </a:r>
            <a:r>
              <a:rPr lang="en-US" dirty="0"/>
              <a:t> 350µm de taille maxi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06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FB05-4DC4-0FAC-6DC2-FBF954D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1199C1E-1A63-6AB1-8E9F-CD9237E3BBEB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E985E9-7385-9F60-3616-21B42062477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lourd NAGF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554CB4-37A5-88ED-F255-46A78229CB72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4EA1653-B4AB-6118-2C87-8236804796E7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plein air, sol, nature&#10;&#10;Le contenu généré par l’IA peut être incorrect.">
            <a:extLst>
              <a:ext uri="{FF2B5EF4-FFF2-40B4-BE49-F238E27FC236}">
                <a16:creationId xmlns:a16="http://schemas.microsoft.com/office/drawing/2014/main" id="{6720B68D-3CAD-649F-89F4-2DCE683F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D5E1A4F3-0D4C-A70D-83C7-C606E324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0" y="311040"/>
            <a:ext cx="4291584" cy="3218688"/>
          </a:xfrm>
          <a:prstGeom prst="rect">
            <a:avLst/>
          </a:prstGeom>
        </p:spPr>
      </p:pic>
      <p:pic>
        <p:nvPicPr>
          <p:cNvPr id="14" name="Image 13" descr="Une image contenant plein air&#10;&#10;Le contenu généré par l’IA peut être incorrect.">
            <a:extLst>
              <a:ext uri="{FF2B5EF4-FFF2-40B4-BE49-F238E27FC236}">
                <a16:creationId xmlns:a16="http://schemas.microsoft.com/office/drawing/2014/main" id="{2F256CF6-F5A3-2F5D-DB6A-1048B82B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CA2C-3A1D-7461-1C3C-8666A97F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D264FAF-22BE-1E81-3974-F21655FC8211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08749C-DF2D-5CCB-FEA3-228D0F56E73B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lourd NAGF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6600207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B6F1E0-4F19-C2F2-9574-44BE0D4E88C0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1B1F711-6F1C-6670-56F8-08F966FF66C7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issu, motif&#10;&#10;Le contenu généré par l’IA peut être incorrect.">
            <a:extLst>
              <a:ext uri="{FF2B5EF4-FFF2-40B4-BE49-F238E27FC236}">
                <a16:creationId xmlns:a16="http://schemas.microsoft.com/office/drawing/2014/main" id="{8AC0448A-0751-DA0E-7F62-A750312D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39312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motif&#10;&#10;Le contenu généré par l’IA peut être incorrect.">
            <a:extLst>
              <a:ext uri="{FF2B5EF4-FFF2-40B4-BE49-F238E27FC236}">
                <a16:creationId xmlns:a16="http://schemas.microsoft.com/office/drawing/2014/main" id="{0567A59C-526C-4334-D915-FFA8E58D2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3" y="311040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301DBC37-F447-24F8-2403-C1B5CFAEA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28F8-5BE6-BFE9-9473-8503F611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7DA5F1E-18BE-5D4D-0E76-7746C2C78E8E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4D15E0-E97E-2D0D-A0E8-1C2CD078BB4F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lamellaire MP 10160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6600615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34BF96-DB4F-7A3A-C124-6CAC7688E76A}"/>
              </a:ext>
            </a:extLst>
          </p:cNvPr>
          <p:cNvSpPr txBox="1"/>
          <p:nvPr/>
        </p:nvSpPr>
        <p:spPr>
          <a:xfrm>
            <a:off x="524479" y="846333"/>
            <a:ext cx="9735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2 grossissements  : x 200 ( échelle 100µm ) - x 600 ( échelle 50 µm )</a:t>
            </a:r>
          </a:p>
          <a:p>
            <a:endParaRPr lang="fr-FR" dirty="0"/>
          </a:p>
          <a:p>
            <a:r>
              <a:rPr lang="fr-FR" dirty="0"/>
              <a:t>Cuivre lamellaire en paillettes  &lt; 70µm longueur en majorité.</a:t>
            </a:r>
          </a:p>
          <a:p>
            <a:r>
              <a:rPr lang="fr-FR" dirty="0"/>
              <a:t>Max 100 µm longueur.</a:t>
            </a:r>
          </a:p>
          <a:p>
            <a:endParaRPr lang="fr-FR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95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A4CE-1717-B841-0091-007E3309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DF4BA48-2518-552C-A69E-E30793B3917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58379-44AF-B779-4E9D-23B824FA37E0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lamellaire MP 10160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6600615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0F37B8-ABD3-0AAB-445E-09D928DD7E3E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graine comestible, graine, Céréales alimentaires&#10;&#10;Le contenu généré par l’IA peut être incorrect.">
            <a:extLst>
              <a:ext uri="{FF2B5EF4-FFF2-40B4-BE49-F238E27FC236}">
                <a16:creationId xmlns:a16="http://schemas.microsoft.com/office/drawing/2014/main" id="{E0C96B0C-76F6-D5B4-01D5-D2821FE6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255157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graine comestible&#10;&#10;Le contenu généré par l’IA peut être incorrect.">
            <a:extLst>
              <a:ext uri="{FF2B5EF4-FFF2-40B4-BE49-F238E27FC236}">
                <a16:creationId xmlns:a16="http://schemas.microsoft.com/office/drawing/2014/main" id="{AE2D01A9-ED81-26D1-C2DF-5394FCD79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26" y="255157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8BCC-4B42-4766-DD10-7AD3A9F1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8B6826E-DAE0-52F2-0850-B732BEB2FF8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220098-2BD2-A75C-5440-1E12A5DB962C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lamellaire MP 10160 –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6600615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DB8E58-29CB-5A20-106A-4A4816DE880C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F5C944B-F318-CE45-A082-03D87526F46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issu, art, motif&#10;&#10;Le contenu généré par l’IA peut être incorrect.">
            <a:extLst>
              <a:ext uri="{FF2B5EF4-FFF2-40B4-BE49-F238E27FC236}">
                <a16:creationId xmlns:a16="http://schemas.microsoft.com/office/drawing/2014/main" id="{CC95E92A-392E-ABB4-F83D-F2422240D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1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graine comestible&#10;&#10;Le contenu généré par l’IA peut être incorrect.">
            <a:extLst>
              <a:ext uri="{FF2B5EF4-FFF2-40B4-BE49-F238E27FC236}">
                <a16:creationId xmlns:a16="http://schemas.microsoft.com/office/drawing/2014/main" id="{DF974457-F741-EE5B-0DF2-2E815D09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11040"/>
            <a:ext cx="4291584" cy="3218688"/>
          </a:xfrm>
          <a:prstGeom prst="rect">
            <a:avLst/>
          </a:prstGeom>
        </p:spPr>
      </p:pic>
      <p:pic>
        <p:nvPicPr>
          <p:cNvPr id="6" name="Image 5" descr="Une image contenant art&#10;&#10;Le contenu généré par l’IA peut être incorrect.">
            <a:extLst>
              <a:ext uri="{FF2B5EF4-FFF2-40B4-BE49-F238E27FC236}">
                <a16:creationId xmlns:a16="http://schemas.microsoft.com/office/drawing/2014/main" id="{429D0E74-238C-081B-2B88-9D64FAEDB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68" y="3583197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art&#10;&#10;Le contenu généré par l’IA peut être incorrect.">
            <a:extLst>
              <a:ext uri="{FF2B5EF4-FFF2-40B4-BE49-F238E27FC236}">
                <a16:creationId xmlns:a16="http://schemas.microsoft.com/office/drawing/2014/main" id="{B6773FAE-4A1D-9A03-EF2F-3C28A604D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68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1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9DE2D9B-EC89-98DB-9243-4005A3963412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CHL 8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6600 001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B67D6D-AB1D-9912-7925-95CA37C9ECC0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 x 200 ( échelle 100 µm ) – x 600 ( échelle 50 µm )</a:t>
            </a:r>
          </a:p>
          <a:p>
            <a:endParaRPr lang="en-US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/>
              <a:t>Très </a:t>
            </a:r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jusque</a:t>
            </a:r>
            <a:r>
              <a:rPr lang="en-US" dirty="0"/>
              <a:t> 100 à 140 µm longueur.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15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8A9AB-7D09-99A8-3D81-2B03D0ED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53DBBD2-F6D8-F893-1827-FA72C8159F49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E31060-AF8A-5D69-7DAA-5DD412F655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CHL 8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6600 001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394501-9B14-901E-3B33-75F420188117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C63478-90EB-8D87-961D-6ABB335F70A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plein air, gravier, nature&#10;&#10;Description générée automatiquement">
            <a:extLst>
              <a:ext uri="{FF2B5EF4-FFF2-40B4-BE49-F238E27FC236}">
                <a16:creationId xmlns:a16="http://schemas.microsoft.com/office/drawing/2014/main" id="{F7330C43-5271-7CB7-5566-A59CE2B2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1" y="311039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plein air, gravier, nature&#10;&#10;Description générée automatiquement">
            <a:extLst>
              <a:ext uri="{FF2B5EF4-FFF2-40B4-BE49-F238E27FC236}">
                <a16:creationId xmlns:a16="http://schemas.microsoft.com/office/drawing/2014/main" id="{7084BDB8-1F4E-815D-E955-DF2677A9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3" y="311040"/>
            <a:ext cx="4291584" cy="32186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746493-3125-F5C4-5BB7-C3AC0668D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33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tissu&#10;&#10;Description générée automatiquement">
            <a:extLst>
              <a:ext uri="{FF2B5EF4-FFF2-40B4-BE49-F238E27FC236}">
                <a16:creationId xmlns:a16="http://schemas.microsoft.com/office/drawing/2014/main" id="{E96D8AF5-087A-961B-3A7C-03FFF416B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1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771F-11C9-A6DF-B31D-18442A51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843D96E-B44A-02C8-4ED9-A0AA994A62EB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74BFCE-2C92-3150-1788-DE1544D2F7D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FF2C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6600 013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16B483-2BE5-C3B1-6EA1-A3D7E8B33C4B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poudre. Préparation et enrobage dans résine Epoxy.</a:t>
            </a:r>
          </a:p>
          <a:p>
            <a:r>
              <a:rPr lang="fr-FR" dirty="0"/>
              <a:t> 2 grossissements  : x 200 ( échelle 100 µm ) – x 600 ( échelle 50 µm )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/>
              <a:t>Très </a:t>
            </a:r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jusque</a:t>
            </a:r>
            <a:r>
              <a:rPr lang="en-US" dirty="0"/>
              <a:t> 100 à 140 µm longueur.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660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D571-6FD5-35C8-2387-83A19484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0053EE3-7A87-375D-1F60-8C87F391734E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42F7F9-116A-F024-07A4-5FCD2708B24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FF2C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6600 013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7D9382-ED6D-53B7-8EAA-47CDE1A69346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F7166-9BEE-CE66-F2CA-FF6FA6CD2321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E5074C6A-E99F-FE56-F688-0AA8B8A4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02" y="296350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9A520995-5B1F-8344-22FE-E906F0DFF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6" y="296350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capture d’écran, tissu&#10;&#10;Le contenu généré par l’IA peut être incorrect.">
            <a:extLst>
              <a:ext uri="{FF2B5EF4-FFF2-40B4-BE49-F238E27FC236}">
                <a16:creationId xmlns:a16="http://schemas.microsoft.com/office/drawing/2014/main" id="{897B144B-1746-78F4-16A8-1F583F6D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6" y="3597887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capture d’écran, tissu, moisissure&#10;&#10;Le contenu généré par l’IA peut être incorrect.">
            <a:extLst>
              <a:ext uri="{FF2B5EF4-FFF2-40B4-BE49-F238E27FC236}">
                <a16:creationId xmlns:a16="http://schemas.microsoft.com/office/drawing/2014/main" id="{B8A225DC-068B-FEF0-7EF4-A7E8A2F0D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0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4F230-B0A3-980B-6FE1-59EEA092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311D687-1422-FD83-BCCA-D2DEB9434A40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DB6552-A07B-A290-9024-B0E05B8DAD13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léger FFL2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RS006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A402D7-0693-4F86-7B0A-28C291024621}"/>
              </a:ext>
            </a:extLst>
          </p:cNvPr>
          <p:cNvSpPr txBox="1"/>
          <p:nvPr/>
        </p:nvSpPr>
        <p:spPr>
          <a:xfrm>
            <a:off x="524479" y="846333"/>
            <a:ext cx="973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coupe à partir d’un bloc comprimé . Préparation et enrobage dans résine Epoxy.</a:t>
            </a:r>
          </a:p>
          <a:p>
            <a:r>
              <a:rPr lang="fr-FR" dirty="0"/>
              <a:t> 3 grossissements  : x 100 ( échelle 100µm ) - x 200 ( échelle 100 µm ) – x 600 ( échelle 50 µm )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 </a:t>
            </a:r>
            <a:r>
              <a:rPr lang="en-US" dirty="0" err="1"/>
              <a:t>léger</a:t>
            </a:r>
            <a:r>
              <a:rPr lang="en-US" dirty="0"/>
              <a:t> .</a:t>
            </a:r>
          </a:p>
          <a:p>
            <a:r>
              <a:rPr lang="en-US" dirty="0"/>
              <a:t>Grains &lt; 40µm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majorité</a:t>
            </a:r>
            <a:r>
              <a:rPr lang="en-US" dirty="0"/>
              <a:t>.</a:t>
            </a:r>
          </a:p>
          <a:p>
            <a:r>
              <a:rPr lang="en-US" dirty="0" err="1"/>
              <a:t>Faible</a:t>
            </a:r>
            <a:r>
              <a:rPr lang="en-US" dirty="0"/>
              <a:t> % de grains </a:t>
            </a:r>
            <a:r>
              <a:rPr lang="en-US" dirty="0" err="1"/>
              <a:t>pouvant</a:t>
            </a:r>
            <a:r>
              <a:rPr lang="en-US" dirty="0"/>
              <a:t> </a:t>
            </a:r>
            <a:r>
              <a:rPr lang="en-US" dirty="0" err="1"/>
              <a:t>atteindre</a:t>
            </a:r>
            <a:r>
              <a:rPr lang="en-US" dirty="0"/>
              <a:t> 140 à 180µm longueur maxi.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33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2AF2B-B429-4F55-6C6D-9DE67D77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1140CDE-7B9A-72E3-284A-38D0DD94A083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100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C81AAB-48CE-9014-D616-0287D3EFF92C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FFL2 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RS006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F5D5075-FE76-629F-45BD-77E69D0D90F8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sol, plein air, gravier, terre&#10;&#10;Le contenu généré par l’IA peut être incorrect.">
            <a:extLst>
              <a:ext uri="{FF2B5EF4-FFF2-40B4-BE49-F238E27FC236}">
                <a16:creationId xmlns:a16="http://schemas.microsoft.com/office/drawing/2014/main" id="{F0764BA1-9482-0D60-6DFF-9BF9CD4A0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60" y="311040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sol, plein air, gravier, terre&#10;&#10;Le contenu généré par l’IA peut être incorrect.">
            <a:extLst>
              <a:ext uri="{FF2B5EF4-FFF2-40B4-BE49-F238E27FC236}">
                <a16:creationId xmlns:a16="http://schemas.microsoft.com/office/drawing/2014/main" id="{78DEFFA0-C058-5BA6-0ED1-55FA4A3F6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62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0A5D-E76D-CC2E-3CC5-E554E78ED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754CC99-04E9-1E29-A3D3-AE352EC7C8B5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D0EA2-460B-3E71-6F17-8BD8ACD4510D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Cuivre électrolytique léger FFL2  </a:t>
            </a:r>
            <a:r>
              <a:rPr lang="fr-FR" sz="1200" b="1" dirty="0" err="1">
                <a:solidFill>
                  <a:srgbClr val="0070C0"/>
                </a:solidFill>
              </a:rPr>
              <a:t>ref</a:t>
            </a:r>
            <a:r>
              <a:rPr lang="fr-FR" sz="1200" b="1" dirty="0">
                <a:solidFill>
                  <a:srgbClr val="0070C0"/>
                </a:solidFill>
              </a:rPr>
              <a:t> RS006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CBC5A6-9B10-5D94-EB09-E4E672F7C945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B60EE6-8EBF-E937-3983-BA6132889D98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plein air, terre, gravier&#10;&#10;Le contenu généré par l’IA peut être incorrect.">
            <a:extLst>
              <a:ext uri="{FF2B5EF4-FFF2-40B4-BE49-F238E27FC236}">
                <a16:creationId xmlns:a16="http://schemas.microsoft.com/office/drawing/2014/main" id="{08C9C00A-F481-B3B9-0F62-0B11D1994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805202AD-65EB-F9BF-DFF3-74EEA53F8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08" y="311040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habits, tissu, motif, Motif&#10;&#10;Le contenu généré par l’IA peut être incorrect.">
            <a:extLst>
              <a:ext uri="{FF2B5EF4-FFF2-40B4-BE49-F238E27FC236}">
                <a16:creationId xmlns:a16="http://schemas.microsoft.com/office/drawing/2014/main" id="{80465561-2698-BABB-7E4C-754EA815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08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FB72C004-854C-85DE-52D5-A0176FC1A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E4BD9-334E-0281-51C9-10F00657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7781BBE-0614-4288-914A-CF7A65D74229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B42C80-7324-6A57-7527-2E5FE26702E7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Cuivre électrolytique moyen CHM –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ref</a:t>
            </a: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6600006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BA35F1-E140-3E28-599D-9A77EA2CE549}"/>
              </a:ext>
            </a:extLst>
          </p:cNvPr>
          <p:cNvSpPr txBox="1"/>
          <p:nvPr/>
        </p:nvSpPr>
        <p:spPr>
          <a:xfrm>
            <a:off x="524479" y="846333"/>
            <a:ext cx="9735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Examen réalisé sur poudre . Préparation et enrobage dans résine Epoxy.</a:t>
            </a:r>
          </a:p>
          <a:p>
            <a:r>
              <a:rPr lang="fr-FR" dirty="0"/>
              <a:t>2 grossissements  : x 100 ( échelle 100µm ) - x 200 ( échelle 100 µm ) </a:t>
            </a:r>
          </a:p>
          <a:p>
            <a:endParaRPr lang="fr-FR" dirty="0"/>
          </a:p>
          <a:p>
            <a:r>
              <a:rPr lang="en-US" dirty="0" err="1"/>
              <a:t>Cuivre</a:t>
            </a:r>
            <a:r>
              <a:rPr lang="en-US" dirty="0"/>
              <a:t> </a:t>
            </a:r>
            <a:r>
              <a:rPr lang="en-US" dirty="0" err="1"/>
              <a:t>électrolytique</a:t>
            </a:r>
            <a:r>
              <a:rPr lang="en-US" dirty="0"/>
              <a:t>.</a:t>
            </a:r>
          </a:p>
          <a:p>
            <a:r>
              <a:rPr lang="en-US" dirty="0"/>
              <a:t>Taille maxi des grains 120µm.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310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74EBF6-0AA8-404B-930F-9978A48F154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6b7e61cc-f334-469d-aaaf-4a8f5ee00916"/>
    <ds:schemaRef ds:uri="http://purl.org/dc/terms/"/>
    <ds:schemaRef ds:uri="http://schemas.openxmlformats.org/package/2006/metadata/core-properties"/>
    <ds:schemaRef ds:uri="88e67724-b914-4ddb-a3ed-c03f4903171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2608</TotalTime>
  <Words>587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Thème AVOCarbon</vt:lpstr>
      <vt:lpstr>Micrographies matières premières :  Cuivre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Yannick PECOUL</cp:lastModifiedBy>
  <cp:revision>155</cp:revision>
  <cp:lastPrinted>2024-06-03T13:32:19Z</cp:lastPrinted>
  <dcterms:created xsi:type="dcterms:W3CDTF">2023-07-17T08:30:08Z</dcterms:created>
  <dcterms:modified xsi:type="dcterms:W3CDTF">2026-02-05T12:48:02Z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